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91" r:id="rId3"/>
    <p:sldId id="257" r:id="rId4"/>
    <p:sldId id="258" r:id="rId5"/>
    <p:sldId id="272" r:id="rId6"/>
    <p:sldId id="261" r:id="rId7"/>
    <p:sldId id="259" r:id="rId8"/>
    <p:sldId id="260" r:id="rId9"/>
    <p:sldId id="262" r:id="rId10"/>
    <p:sldId id="264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85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2" r:id="rId28"/>
    <p:sldId id="282" r:id="rId29"/>
    <p:sldId id="283" r:id="rId30"/>
    <p:sldId id="284" r:id="rId31"/>
    <p:sldId id="281" r:id="rId32"/>
    <p:sldId id="293" r:id="rId33"/>
    <p:sldId id="294" r:id="rId34"/>
    <p:sldId id="295" r:id="rId35"/>
    <p:sldId id="290" r:id="rId36"/>
    <p:sldId id="288" r:id="rId37"/>
    <p:sldId id="289" r:id="rId38"/>
    <p:sldId id="286" r:id="rId39"/>
    <p:sldId id="28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>
        <p:scale>
          <a:sx n="100" d="100"/>
          <a:sy n="100" d="100"/>
        </p:scale>
        <p:origin x="-492" y="-2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8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0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1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73903"/>
            <a:ext cx="10058400" cy="145075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7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69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6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85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1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0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A7AB88-72F2-4CCE-B660-54B4B8F9DF7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0645F63-4A95-44EB-8D7D-9BA8E1F6BC8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06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5769" y="4337812"/>
            <a:ext cx="8288032" cy="1096316"/>
          </a:xfrm>
        </p:spPr>
        <p:txBody>
          <a:bodyPr>
            <a:normAutofit/>
          </a:bodyPr>
          <a:lstStyle/>
          <a:p>
            <a:pPr algn="ctr"/>
            <a:r>
              <a:rPr lang="en-US" sz="44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Predicting the Next Blockbuster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5769" y="5434129"/>
            <a:ext cx="8288032" cy="469122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Victoria </a:t>
            </a:r>
            <a:r>
              <a:rPr lang="en-US" sz="2400" dirty="0" err="1"/>
              <a:t>Anorve</a:t>
            </a:r>
            <a:r>
              <a:rPr lang="en-US" sz="2400" dirty="0"/>
              <a:t>, Joel Pepera, </a:t>
            </a:r>
            <a:r>
              <a:rPr lang="en-US" sz="2400" dirty="0" err="1"/>
              <a:t>Benya</a:t>
            </a:r>
            <a:r>
              <a:rPr lang="en-US" sz="2400" dirty="0"/>
              <a:t> </a:t>
            </a:r>
            <a:r>
              <a:rPr lang="en-US" sz="2400" dirty="0" err="1"/>
              <a:t>Piyathamsoontorn</a:t>
            </a:r>
            <a:r>
              <a:rPr lang="en-US" sz="2400" dirty="0"/>
              <a:t>, </a:t>
            </a:r>
            <a:r>
              <a:rPr lang="en-US" sz="2400" dirty="0" err="1"/>
              <a:t>Radha</a:t>
            </a:r>
            <a:r>
              <a:rPr lang="en-US" sz="2400" dirty="0"/>
              <a:t> </a:t>
            </a:r>
            <a:r>
              <a:rPr lang="en-US" sz="2400" dirty="0" err="1"/>
              <a:t>Yadavilli</a:t>
            </a:r>
            <a:r>
              <a:rPr lang="en-US" sz="2400" dirty="0"/>
              <a:t>, &amp; Dan Zhou</a:t>
            </a:r>
          </a:p>
          <a:p>
            <a:pPr algn="ctr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99" y="539005"/>
            <a:ext cx="8286302" cy="39359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44945" y="1537506"/>
            <a:ext cx="684968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 Office</a:t>
            </a:r>
          </a:p>
          <a:p>
            <a:pPr algn="ctr"/>
            <a:r>
              <a:rPr lang="en-US" sz="6000" dirty="0">
                <a:ln w="0"/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Smash</a:t>
            </a:r>
          </a:p>
        </p:txBody>
      </p:sp>
    </p:spTree>
    <p:extLst>
      <p:ext uri="{BB962C8B-B14F-4D97-AF65-F5344CB8AC3E}">
        <p14:creationId xmlns:p14="http://schemas.microsoft.com/office/powerpoint/2010/main" val="168578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Year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8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Week of Release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5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Genre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08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Rating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20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4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Actor/Actress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Gender of Lead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6" y="1259115"/>
            <a:ext cx="10605788" cy="49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3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278041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Genre &amp; Actor Correlation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11" y="1100724"/>
            <a:ext cx="5188017" cy="4244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29" y="1051638"/>
            <a:ext cx="5308006" cy="4342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9658" y="5479923"/>
            <a:ext cx="949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 Attempts to reduce genre dimensionality (PCA, </a:t>
            </a:r>
            <a:r>
              <a:rPr lang="en-US" sz="2400" dirty="0" err="1"/>
              <a:t>Kmeans</a:t>
            </a:r>
            <a:r>
              <a:rPr lang="en-US" sz="2400" dirty="0"/>
              <a:t>, </a:t>
            </a:r>
            <a:r>
              <a:rPr lang="en-US" sz="2400" dirty="0" err="1"/>
              <a:t>AgglomerativeClustering</a:t>
            </a:r>
            <a:r>
              <a:rPr lang="en-US" sz="2400" dirty="0"/>
              <a:t>, </a:t>
            </a:r>
            <a:r>
              <a:rPr lang="en-US" sz="2400" dirty="0" err="1"/>
              <a:t>DBScan</a:t>
            </a:r>
            <a:r>
              <a:rPr lang="en-US" sz="2400" dirty="0"/>
              <a:t>)  failed to improve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735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by Director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65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Marvel Comics or Robert Downey, Jr?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5" y="324338"/>
            <a:ext cx="5683674" cy="56836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7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90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[description of problem &amp; hypothesis here]</a:t>
            </a:r>
          </a:p>
        </p:txBody>
      </p:sp>
    </p:spTree>
    <p:extLst>
      <p:ext uri="{BB962C8B-B14F-4D97-AF65-F5344CB8AC3E}">
        <p14:creationId xmlns:p14="http://schemas.microsoft.com/office/powerpoint/2010/main" val="1507168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Trends over Time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0"/>
            <a:ext cx="12192000" cy="406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Strong Decade for Action</a:t>
            </a:r>
          </a:p>
        </p:txBody>
      </p:sp>
    </p:spTree>
    <p:extLst>
      <p:ext uri="{BB962C8B-B14F-4D97-AF65-F5344CB8AC3E}">
        <p14:creationId xmlns:p14="http://schemas.microsoft.com/office/powerpoint/2010/main" val="501442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…and Sci-Fi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80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Fantasy Emerging?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5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 Couple Good Years for Family Films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4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3-D Consistently Strong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Training, Selection, &amp;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17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18501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Pipeline Construction</a:t>
            </a:r>
          </a:p>
        </p:txBody>
      </p:sp>
      <p:pic>
        <p:nvPicPr>
          <p:cNvPr id="25" name="Picture 24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60" y="3508437"/>
            <a:ext cx="1277927" cy="439885"/>
          </a:xfrm>
          <a:prstGeom prst="rect">
            <a:avLst/>
          </a:prstGeom>
        </p:spPr>
      </p:pic>
      <p:pic>
        <p:nvPicPr>
          <p:cNvPr id="30" name="Picture 29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03" y="3523490"/>
            <a:ext cx="901157" cy="42483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25" idx="3"/>
            <a:endCxn id="30" idx="1"/>
          </p:cNvCxnSpPr>
          <p:nvPr/>
        </p:nvCxnSpPr>
        <p:spPr>
          <a:xfrm>
            <a:off x="1686187" y="3728380"/>
            <a:ext cx="541516" cy="752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505630" y="2209348"/>
            <a:ext cx="8314458" cy="31395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658" y="1550838"/>
            <a:ext cx="1072814" cy="5806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28851" y="2642544"/>
            <a:ext cx="1660061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SimpleImputer</a:t>
            </a:r>
            <a:r>
              <a:rPr lang="en-US" dirty="0"/>
              <a:t> (median)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28851" y="4224196"/>
            <a:ext cx="1660061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SimpleImputer</a:t>
            </a:r>
            <a:r>
              <a:rPr lang="en-US" dirty="0"/>
              <a:t> (0)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27409" y="2795776"/>
            <a:ext cx="1660061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MinMaxScaler</a:t>
            </a:r>
            <a:endParaRPr lang="en-US" dirty="0"/>
          </a:p>
        </p:txBody>
      </p:sp>
      <p:cxnSp>
        <p:nvCxnSpPr>
          <p:cNvPr id="21" name="Curved Connector 20"/>
          <p:cNvCxnSpPr>
            <a:stCxn id="30" idx="3"/>
            <a:endCxn id="11" idx="1"/>
          </p:cNvCxnSpPr>
          <p:nvPr/>
        </p:nvCxnSpPr>
        <p:spPr>
          <a:xfrm flipV="1">
            <a:off x="3128860" y="3000089"/>
            <a:ext cx="1099991" cy="735817"/>
          </a:xfrm>
          <a:prstGeom prst="curved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0" idx="3"/>
            <a:endCxn id="32" idx="1"/>
          </p:cNvCxnSpPr>
          <p:nvPr/>
        </p:nvCxnSpPr>
        <p:spPr>
          <a:xfrm>
            <a:off x="3128860" y="3735906"/>
            <a:ext cx="1099991" cy="845835"/>
          </a:xfrm>
          <a:prstGeom prst="curved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1" idx="3"/>
            <a:endCxn id="33" idx="1"/>
          </p:cNvCxnSpPr>
          <p:nvPr/>
        </p:nvCxnSpPr>
        <p:spPr>
          <a:xfrm flipV="1">
            <a:off x="5888912" y="3000088"/>
            <a:ext cx="638497" cy="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617938" y="3378361"/>
            <a:ext cx="1422267" cy="7150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Column Transformer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543720" y="3521967"/>
            <a:ext cx="1191774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Regressor</a:t>
            </a:r>
            <a:endParaRPr lang="en-US" dirty="0"/>
          </a:p>
        </p:txBody>
      </p:sp>
      <p:cxnSp>
        <p:nvCxnSpPr>
          <p:cNvPr id="64" name="Straight Arrow Connector 63"/>
          <p:cNvCxnSpPr>
            <a:stCxn id="53" idx="3"/>
            <a:endCxn id="63" idx="1"/>
          </p:cNvCxnSpPr>
          <p:nvPr/>
        </p:nvCxnSpPr>
        <p:spPr>
          <a:xfrm flipV="1">
            <a:off x="10040205" y="3726279"/>
            <a:ext cx="503515" cy="962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33" idx="3"/>
            <a:endCxn id="53" idx="1"/>
          </p:cNvCxnSpPr>
          <p:nvPr/>
        </p:nvCxnSpPr>
        <p:spPr>
          <a:xfrm>
            <a:off x="8187470" y="3000088"/>
            <a:ext cx="430468" cy="735818"/>
          </a:xfrm>
          <a:prstGeom prst="curvedConnector3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32" idx="3"/>
            <a:endCxn id="53" idx="1"/>
          </p:cNvCxnSpPr>
          <p:nvPr/>
        </p:nvCxnSpPr>
        <p:spPr>
          <a:xfrm flipV="1">
            <a:off x="5888912" y="3735906"/>
            <a:ext cx="2729026" cy="845835"/>
          </a:xfrm>
          <a:prstGeom prst="curved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 rot="2537754">
            <a:off x="2958948" y="4295745"/>
            <a:ext cx="122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Categorical</a:t>
            </a:r>
          </a:p>
        </p:txBody>
      </p:sp>
      <p:sp>
        <p:nvSpPr>
          <p:cNvPr id="90" name="TextBox 89"/>
          <p:cNvSpPr txBox="1"/>
          <p:nvPr/>
        </p:nvSpPr>
        <p:spPr>
          <a:xfrm rot="18882160">
            <a:off x="3079911" y="288173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Numeric</a:t>
            </a:r>
          </a:p>
        </p:txBody>
      </p:sp>
    </p:spTree>
    <p:extLst>
      <p:ext uri="{BB962C8B-B14F-4D97-AF65-F5344CB8AC3E}">
        <p14:creationId xmlns:p14="http://schemas.microsoft.com/office/powerpoint/2010/main" val="4288430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18501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Model Selection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9587" y="2090052"/>
            <a:ext cx="9658876" cy="4108251"/>
            <a:chOff x="3957373" y="720244"/>
            <a:chExt cx="4413381" cy="5417509"/>
          </a:xfrm>
        </p:grpSpPr>
        <p:sp>
          <p:nvSpPr>
            <p:cNvPr id="5" name="Freeform 4"/>
            <p:cNvSpPr/>
            <p:nvPr/>
          </p:nvSpPr>
          <p:spPr>
            <a:xfrm>
              <a:off x="7309644" y="3129689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Gradient Boosting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5633509" y="1752863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Gradient Boosting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957373" y="720244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Gradient Boosting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957373" y="1408657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Multi-Layer Perceptron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957373" y="2097070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Nearest Neighbors </a:t>
              </a:r>
              <a:r>
                <a:rPr lang="en-US" sz="1300" kern="1200" dirty="0" err="1"/>
                <a:t>Regessor</a:t>
              </a:r>
              <a:endParaRPr lang="en-US" sz="13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957373" y="2785483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Bayesian Ridge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633509" y="4506515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Random Forest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57373" y="3473895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Linear Regression</a:t>
              </a: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957373" y="4162309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Elastic Net Regression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3957373" y="4850721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Lasso Lars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3957373" y="5539134"/>
              <a:ext cx="1061110" cy="598619"/>
            </a:xfrm>
            <a:custGeom>
              <a:avLst/>
              <a:gdLst>
                <a:gd name="connsiteX0" fmla="*/ 0 w 1197239"/>
                <a:gd name="connsiteY0" fmla="*/ 59862 h 598619"/>
                <a:gd name="connsiteX1" fmla="*/ 59862 w 1197239"/>
                <a:gd name="connsiteY1" fmla="*/ 0 h 598619"/>
                <a:gd name="connsiteX2" fmla="*/ 1137377 w 1197239"/>
                <a:gd name="connsiteY2" fmla="*/ 0 h 598619"/>
                <a:gd name="connsiteX3" fmla="*/ 1197239 w 1197239"/>
                <a:gd name="connsiteY3" fmla="*/ 59862 h 598619"/>
                <a:gd name="connsiteX4" fmla="*/ 1197239 w 1197239"/>
                <a:gd name="connsiteY4" fmla="*/ 538757 h 598619"/>
                <a:gd name="connsiteX5" fmla="*/ 1137377 w 1197239"/>
                <a:gd name="connsiteY5" fmla="*/ 598619 h 598619"/>
                <a:gd name="connsiteX6" fmla="*/ 59862 w 1197239"/>
                <a:gd name="connsiteY6" fmla="*/ 598619 h 598619"/>
                <a:gd name="connsiteX7" fmla="*/ 0 w 1197239"/>
                <a:gd name="connsiteY7" fmla="*/ 538757 h 598619"/>
                <a:gd name="connsiteX8" fmla="*/ 0 w 1197239"/>
                <a:gd name="connsiteY8" fmla="*/ 59862 h 59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97239" h="598619">
                  <a:moveTo>
                    <a:pt x="0" y="59862"/>
                  </a:moveTo>
                  <a:cubicBezTo>
                    <a:pt x="0" y="26801"/>
                    <a:pt x="26801" y="0"/>
                    <a:pt x="59862" y="0"/>
                  </a:cubicBezTo>
                  <a:lnTo>
                    <a:pt x="1137377" y="0"/>
                  </a:lnTo>
                  <a:cubicBezTo>
                    <a:pt x="1170438" y="0"/>
                    <a:pt x="1197239" y="26801"/>
                    <a:pt x="1197239" y="59862"/>
                  </a:cubicBezTo>
                  <a:lnTo>
                    <a:pt x="1197239" y="538757"/>
                  </a:lnTo>
                  <a:cubicBezTo>
                    <a:pt x="1197239" y="571818"/>
                    <a:pt x="1170438" y="598619"/>
                    <a:pt x="1137377" y="598619"/>
                  </a:cubicBezTo>
                  <a:lnTo>
                    <a:pt x="59862" y="598619"/>
                  </a:lnTo>
                  <a:cubicBezTo>
                    <a:pt x="26801" y="598619"/>
                    <a:pt x="0" y="571818"/>
                    <a:pt x="0" y="538757"/>
                  </a:cubicBezTo>
                  <a:lnTo>
                    <a:pt x="0" y="5986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788" tIns="25788" rIns="25788" bIns="2578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Random Forest </a:t>
              </a:r>
              <a:r>
                <a:rPr lang="en-US" sz="1300" kern="1200" dirty="0" err="1"/>
                <a:t>Regressor</a:t>
              </a:r>
              <a:endParaRPr lang="en-US" sz="1300" kern="1200" dirty="0"/>
            </a:p>
          </p:txBody>
        </p:sp>
      </p:grpSp>
      <p:sp>
        <p:nvSpPr>
          <p:cNvPr id="27" name="Left Brace 26"/>
          <p:cNvSpPr/>
          <p:nvPr/>
        </p:nvSpPr>
        <p:spPr>
          <a:xfrm rot="10800000">
            <a:off x="3953620" y="2124099"/>
            <a:ext cx="522514" cy="202007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 rot="10800000">
            <a:off x="3953620" y="4261124"/>
            <a:ext cx="522514" cy="193717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rot="10800000">
            <a:off x="7679973" y="3137102"/>
            <a:ext cx="522514" cy="202007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134501" y="1351702"/>
            <a:ext cx="10147978" cy="555501"/>
            <a:chOff x="1453809" y="1206562"/>
            <a:chExt cx="10147978" cy="555501"/>
          </a:xfrm>
        </p:grpSpPr>
        <p:sp>
          <p:nvSpPr>
            <p:cNvPr id="35" name="Freeform 34"/>
            <p:cNvSpPr/>
            <p:nvPr/>
          </p:nvSpPr>
          <p:spPr>
            <a:xfrm>
              <a:off x="1453809" y="1206562"/>
              <a:ext cx="2901156" cy="555501"/>
            </a:xfrm>
            <a:custGeom>
              <a:avLst/>
              <a:gdLst>
                <a:gd name="connsiteX0" fmla="*/ 0 w 2901156"/>
                <a:gd name="connsiteY0" fmla="*/ 0 h 555501"/>
                <a:gd name="connsiteX1" fmla="*/ 2623406 w 2901156"/>
                <a:gd name="connsiteY1" fmla="*/ 0 h 555501"/>
                <a:gd name="connsiteX2" fmla="*/ 2901156 w 2901156"/>
                <a:gd name="connsiteY2" fmla="*/ 277751 h 555501"/>
                <a:gd name="connsiteX3" fmla="*/ 2623406 w 2901156"/>
                <a:gd name="connsiteY3" fmla="*/ 555501 h 555501"/>
                <a:gd name="connsiteX4" fmla="*/ 0 w 2901156"/>
                <a:gd name="connsiteY4" fmla="*/ 555501 h 555501"/>
                <a:gd name="connsiteX5" fmla="*/ 277751 w 2901156"/>
                <a:gd name="connsiteY5" fmla="*/ 277751 h 555501"/>
                <a:gd name="connsiteX6" fmla="*/ 0 w 2901156"/>
                <a:gd name="connsiteY6" fmla="*/ 0 h 55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555501">
                  <a:moveTo>
                    <a:pt x="0" y="0"/>
                  </a:moveTo>
                  <a:lnTo>
                    <a:pt x="2623406" y="0"/>
                  </a:lnTo>
                  <a:lnTo>
                    <a:pt x="2901156" y="277751"/>
                  </a:lnTo>
                  <a:lnTo>
                    <a:pt x="2623406" y="555501"/>
                  </a:lnTo>
                  <a:lnTo>
                    <a:pt x="0" y="555501"/>
                  </a:lnTo>
                  <a:lnTo>
                    <a:pt x="277751" y="277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760" tIns="24003" rIns="30175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Initial Experimentation</a:t>
              </a:r>
            </a:p>
          </p:txBody>
        </p:sp>
        <p:sp>
          <p:nvSpPr>
            <p:cNvPr id="36" name="Freeform 35"/>
            <p:cNvSpPr/>
            <p:nvPr/>
          </p:nvSpPr>
          <p:spPr>
            <a:xfrm>
              <a:off x="5044562" y="1206562"/>
              <a:ext cx="2901156" cy="555501"/>
            </a:xfrm>
            <a:custGeom>
              <a:avLst/>
              <a:gdLst>
                <a:gd name="connsiteX0" fmla="*/ 0 w 2901156"/>
                <a:gd name="connsiteY0" fmla="*/ 0 h 555501"/>
                <a:gd name="connsiteX1" fmla="*/ 2623406 w 2901156"/>
                <a:gd name="connsiteY1" fmla="*/ 0 h 555501"/>
                <a:gd name="connsiteX2" fmla="*/ 2901156 w 2901156"/>
                <a:gd name="connsiteY2" fmla="*/ 277751 h 555501"/>
                <a:gd name="connsiteX3" fmla="*/ 2623406 w 2901156"/>
                <a:gd name="connsiteY3" fmla="*/ 555501 h 555501"/>
                <a:gd name="connsiteX4" fmla="*/ 0 w 2901156"/>
                <a:gd name="connsiteY4" fmla="*/ 555501 h 555501"/>
                <a:gd name="connsiteX5" fmla="*/ 277751 w 2901156"/>
                <a:gd name="connsiteY5" fmla="*/ 277751 h 555501"/>
                <a:gd name="connsiteX6" fmla="*/ 0 w 2901156"/>
                <a:gd name="connsiteY6" fmla="*/ 0 h 55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555501">
                  <a:moveTo>
                    <a:pt x="0" y="0"/>
                  </a:moveTo>
                  <a:lnTo>
                    <a:pt x="2623406" y="0"/>
                  </a:lnTo>
                  <a:lnTo>
                    <a:pt x="2901156" y="277751"/>
                  </a:lnTo>
                  <a:lnTo>
                    <a:pt x="2623406" y="555501"/>
                  </a:lnTo>
                  <a:lnTo>
                    <a:pt x="0" y="555501"/>
                  </a:lnTo>
                  <a:lnTo>
                    <a:pt x="277751" y="277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760" tIns="24003" rIns="30175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 err="1"/>
                <a:t>Hyperparameter</a:t>
              </a:r>
              <a:r>
                <a:rPr lang="en-US" sz="1800" kern="1200" dirty="0"/>
                <a:t> Tuning</a:t>
              </a:r>
            </a:p>
          </p:txBody>
        </p:sp>
        <p:sp>
          <p:nvSpPr>
            <p:cNvPr id="37" name="Freeform 36"/>
            <p:cNvSpPr/>
            <p:nvPr/>
          </p:nvSpPr>
          <p:spPr>
            <a:xfrm>
              <a:off x="8700631" y="1206562"/>
              <a:ext cx="2901156" cy="555501"/>
            </a:xfrm>
            <a:custGeom>
              <a:avLst/>
              <a:gdLst>
                <a:gd name="connsiteX0" fmla="*/ 0 w 2901156"/>
                <a:gd name="connsiteY0" fmla="*/ 0 h 555501"/>
                <a:gd name="connsiteX1" fmla="*/ 2623406 w 2901156"/>
                <a:gd name="connsiteY1" fmla="*/ 0 h 555501"/>
                <a:gd name="connsiteX2" fmla="*/ 2901156 w 2901156"/>
                <a:gd name="connsiteY2" fmla="*/ 277751 h 555501"/>
                <a:gd name="connsiteX3" fmla="*/ 2623406 w 2901156"/>
                <a:gd name="connsiteY3" fmla="*/ 555501 h 555501"/>
                <a:gd name="connsiteX4" fmla="*/ 0 w 2901156"/>
                <a:gd name="connsiteY4" fmla="*/ 555501 h 555501"/>
                <a:gd name="connsiteX5" fmla="*/ 277751 w 2901156"/>
                <a:gd name="connsiteY5" fmla="*/ 277751 h 555501"/>
                <a:gd name="connsiteX6" fmla="*/ 0 w 2901156"/>
                <a:gd name="connsiteY6" fmla="*/ 0 h 55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1156" h="555501">
                  <a:moveTo>
                    <a:pt x="0" y="0"/>
                  </a:moveTo>
                  <a:lnTo>
                    <a:pt x="2623406" y="0"/>
                  </a:lnTo>
                  <a:lnTo>
                    <a:pt x="2901156" y="277751"/>
                  </a:lnTo>
                  <a:lnTo>
                    <a:pt x="2623406" y="555501"/>
                  </a:lnTo>
                  <a:lnTo>
                    <a:pt x="0" y="555501"/>
                  </a:lnTo>
                  <a:lnTo>
                    <a:pt x="277751" y="277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9760" tIns="24003" rIns="301753" bIns="2400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Selection &amp; Final Tuning</a:t>
              </a:r>
            </a:p>
          </p:txBody>
        </p:sp>
      </p:grpSp>
      <p:sp>
        <p:nvSpPr>
          <p:cNvPr id="38" name="Freeform 37"/>
          <p:cNvSpPr/>
          <p:nvPr/>
        </p:nvSpPr>
        <p:spPr>
          <a:xfrm>
            <a:off x="4887881" y="3561731"/>
            <a:ext cx="2322285" cy="453950"/>
          </a:xfrm>
          <a:custGeom>
            <a:avLst/>
            <a:gdLst>
              <a:gd name="connsiteX0" fmla="*/ 0 w 1197239"/>
              <a:gd name="connsiteY0" fmla="*/ 59862 h 598619"/>
              <a:gd name="connsiteX1" fmla="*/ 59862 w 1197239"/>
              <a:gd name="connsiteY1" fmla="*/ 0 h 598619"/>
              <a:gd name="connsiteX2" fmla="*/ 1137377 w 1197239"/>
              <a:gd name="connsiteY2" fmla="*/ 0 h 598619"/>
              <a:gd name="connsiteX3" fmla="*/ 1197239 w 1197239"/>
              <a:gd name="connsiteY3" fmla="*/ 59862 h 598619"/>
              <a:gd name="connsiteX4" fmla="*/ 1197239 w 1197239"/>
              <a:gd name="connsiteY4" fmla="*/ 538757 h 598619"/>
              <a:gd name="connsiteX5" fmla="*/ 1137377 w 1197239"/>
              <a:gd name="connsiteY5" fmla="*/ 598619 h 598619"/>
              <a:gd name="connsiteX6" fmla="*/ 59862 w 1197239"/>
              <a:gd name="connsiteY6" fmla="*/ 598619 h 598619"/>
              <a:gd name="connsiteX7" fmla="*/ 0 w 1197239"/>
              <a:gd name="connsiteY7" fmla="*/ 538757 h 598619"/>
              <a:gd name="connsiteX8" fmla="*/ 0 w 1197239"/>
              <a:gd name="connsiteY8" fmla="*/ 59862 h 5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7239" h="598619">
                <a:moveTo>
                  <a:pt x="0" y="59862"/>
                </a:moveTo>
                <a:cubicBezTo>
                  <a:pt x="0" y="26801"/>
                  <a:pt x="26801" y="0"/>
                  <a:pt x="59862" y="0"/>
                </a:cubicBezTo>
                <a:lnTo>
                  <a:pt x="1137377" y="0"/>
                </a:lnTo>
                <a:cubicBezTo>
                  <a:pt x="1170438" y="0"/>
                  <a:pt x="1197239" y="26801"/>
                  <a:pt x="1197239" y="59862"/>
                </a:cubicBezTo>
                <a:lnTo>
                  <a:pt x="1197239" y="538757"/>
                </a:lnTo>
                <a:cubicBezTo>
                  <a:pt x="1197239" y="571818"/>
                  <a:pt x="1170438" y="598619"/>
                  <a:pt x="1137377" y="598619"/>
                </a:cubicBezTo>
                <a:lnTo>
                  <a:pt x="59862" y="598619"/>
                </a:lnTo>
                <a:cubicBezTo>
                  <a:pt x="26801" y="598619"/>
                  <a:pt x="0" y="571818"/>
                  <a:pt x="0" y="538757"/>
                </a:cubicBezTo>
                <a:lnTo>
                  <a:pt x="0" y="598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788" tIns="25788" rIns="25788" bIns="25788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Elastic Net Regression</a:t>
            </a:r>
          </a:p>
        </p:txBody>
      </p:sp>
      <p:sp>
        <p:nvSpPr>
          <p:cNvPr id="39" name="Freeform 38"/>
          <p:cNvSpPr/>
          <p:nvPr/>
        </p:nvSpPr>
        <p:spPr>
          <a:xfrm>
            <a:off x="4887880" y="4255966"/>
            <a:ext cx="2322285" cy="453950"/>
          </a:xfrm>
          <a:custGeom>
            <a:avLst/>
            <a:gdLst>
              <a:gd name="connsiteX0" fmla="*/ 0 w 1197239"/>
              <a:gd name="connsiteY0" fmla="*/ 59862 h 598619"/>
              <a:gd name="connsiteX1" fmla="*/ 59862 w 1197239"/>
              <a:gd name="connsiteY1" fmla="*/ 0 h 598619"/>
              <a:gd name="connsiteX2" fmla="*/ 1137377 w 1197239"/>
              <a:gd name="connsiteY2" fmla="*/ 0 h 598619"/>
              <a:gd name="connsiteX3" fmla="*/ 1197239 w 1197239"/>
              <a:gd name="connsiteY3" fmla="*/ 59862 h 598619"/>
              <a:gd name="connsiteX4" fmla="*/ 1197239 w 1197239"/>
              <a:gd name="connsiteY4" fmla="*/ 538757 h 598619"/>
              <a:gd name="connsiteX5" fmla="*/ 1137377 w 1197239"/>
              <a:gd name="connsiteY5" fmla="*/ 598619 h 598619"/>
              <a:gd name="connsiteX6" fmla="*/ 59862 w 1197239"/>
              <a:gd name="connsiteY6" fmla="*/ 598619 h 598619"/>
              <a:gd name="connsiteX7" fmla="*/ 0 w 1197239"/>
              <a:gd name="connsiteY7" fmla="*/ 538757 h 598619"/>
              <a:gd name="connsiteX8" fmla="*/ 0 w 1197239"/>
              <a:gd name="connsiteY8" fmla="*/ 59862 h 59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7239" h="598619">
                <a:moveTo>
                  <a:pt x="0" y="59862"/>
                </a:moveTo>
                <a:cubicBezTo>
                  <a:pt x="0" y="26801"/>
                  <a:pt x="26801" y="0"/>
                  <a:pt x="59862" y="0"/>
                </a:cubicBezTo>
                <a:lnTo>
                  <a:pt x="1137377" y="0"/>
                </a:lnTo>
                <a:cubicBezTo>
                  <a:pt x="1170438" y="0"/>
                  <a:pt x="1197239" y="26801"/>
                  <a:pt x="1197239" y="59862"/>
                </a:cubicBezTo>
                <a:lnTo>
                  <a:pt x="1197239" y="538757"/>
                </a:lnTo>
                <a:cubicBezTo>
                  <a:pt x="1197239" y="571818"/>
                  <a:pt x="1170438" y="598619"/>
                  <a:pt x="1137377" y="598619"/>
                </a:cubicBezTo>
                <a:lnTo>
                  <a:pt x="59862" y="598619"/>
                </a:lnTo>
                <a:cubicBezTo>
                  <a:pt x="26801" y="598619"/>
                  <a:pt x="0" y="571818"/>
                  <a:pt x="0" y="538757"/>
                </a:cubicBezTo>
                <a:lnTo>
                  <a:pt x="0" y="5986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788" tIns="25788" rIns="25788" bIns="25788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kern="1200" dirty="0"/>
              <a:t>Lasso Lars</a:t>
            </a:r>
          </a:p>
        </p:txBody>
      </p:sp>
    </p:spTree>
    <p:extLst>
      <p:ext uri="{BB962C8B-B14F-4D97-AF65-F5344CB8AC3E}">
        <p14:creationId xmlns:p14="http://schemas.microsoft.com/office/powerpoint/2010/main" val="2493968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21272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Performance 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4" y="3628086"/>
            <a:ext cx="3501247" cy="2458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54" y="3602493"/>
            <a:ext cx="3595721" cy="24699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892" y="1229966"/>
            <a:ext cx="3501247" cy="2516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39" y="1268601"/>
            <a:ext cx="3578516" cy="24774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1" y="1246907"/>
            <a:ext cx="3578516" cy="24387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10" y="3685706"/>
            <a:ext cx="3462612" cy="241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Data Ingestion &amp; Wrangling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2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212727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Performance Comparison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54" y="1266136"/>
            <a:ext cx="3578515" cy="2400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29" y="1266136"/>
            <a:ext cx="3578515" cy="23615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25" y="3666301"/>
            <a:ext cx="3655786" cy="24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9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Hyperparameter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Tuning - GBM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16" y="3745319"/>
            <a:ext cx="3357587" cy="236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3" y="3745319"/>
            <a:ext cx="3338537" cy="23860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49" y="1331456"/>
            <a:ext cx="3376637" cy="2366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66" y="1331456"/>
            <a:ext cx="3376637" cy="23479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04" y="1331456"/>
            <a:ext cx="3414737" cy="23669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49" y="3745319"/>
            <a:ext cx="3395687" cy="23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82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Hyperparameter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Tuning – Random Forest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64" y="1369210"/>
            <a:ext cx="3357587" cy="2366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964" y="3736190"/>
            <a:ext cx="3357587" cy="2366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65" y="3736190"/>
            <a:ext cx="3357587" cy="2366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15" y="1369210"/>
            <a:ext cx="3300437" cy="23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3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Final Models -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RandomizedSearchCV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85800" y="1894839"/>
            <a:ext cx="8743950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GradientBoostingRegressor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(alpha=0.9,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ccp_alpha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criterion='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friedman_mse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loss='ls',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min_impurity_decrease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min_impurity_split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min_weight_fraction_leaf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=125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n_iter_no_change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presort='deprecated',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subsample=1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=0.0001,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validation_fraction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=0.1, verbose=0,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warm_start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85800" y="4213320"/>
            <a:ext cx="8743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RandomForestRegressor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(bootstrap=True,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ccp_alpha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criterion='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=20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max_samples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min_impurity_decrease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min_impurity_split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min_weight_fraction_leaf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=150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n_jobs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oob_score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=False,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=None, verbose=0,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warm_start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=False)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466" y="1346200"/>
            <a:ext cx="122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14866" y="1346200"/>
            <a:ext cx="122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R^2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14866" y="4612751"/>
            <a:ext cx="767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.565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14866" y="2474267"/>
            <a:ext cx="76748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.586</a:t>
            </a:r>
          </a:p>
        </p:txBody>
      </p:sp>
    </p:spTree>
    <p:extLst>
      <p:ext uri="{BB962C8B-B14F-4D97-AF65-F5344CB8AC3E}">
        <p14:creationId xmlns:p14="http://schemas.microsoft.com/office/powerpoint/2010/main" val="174832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1">
            <a:extLst>
              <a:ext uri="{FF2B5EF4-FFF2-40B4-BE49-F238E27FC236}">
                <a16:creationId xmlns:a16="http://schemas.microsoft.com/office/drawing/2014/main" id="{5F54226A-15A5-4F46-926F-81F3EC4664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CFCF670F-3E94-4C8F-95AE-035FB459B9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id="{90479AEA-6C87-4786-A668-54BF815A73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7">
            <a:extLst>
              <a:ext uri="{FF2B5EF4-FFF2-40B4-BE49-F238E27FC236}">
                <a16:creationId xmlns:a16="http://schemas.microsoft.com/office/drawing/2014/main" id="{6B9D76D8-A1DE-47D2-B32E-492631C878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DC43B330-3918-40EA-9ADC-850330781E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/>
          <p:cNvSpPr txBox="1">
            <a:spLocks/>
          </p:cNvSpPr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</a:rPr>
              <a:t>Final Models – Performance Comparison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1170223"/>
            <a:ext cx="2484888" cy="2466250"/>
          </a:xfrm>
          <a:prstGeom prst="rect">
            <a:avLst/>
          </a:prstGeom>
        </p:spPr>
      </p:pic>
      <p:sp>
        <p:nvSpPr>
          <p:cNvPr id="23" name="Rectangle 21">
            <a:extLst>
              <a:ext uri="{FF2B5EF4-FFF2-40B4-BE49-F238E27FC236}">
                <a16:creationId xmlns:a16="http://schemas.microsoft.com/office/drawing/2014/main" id="{F5057E84-5A2B-41DA-9777-6C35AF02C9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201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48" y="1227824"/>
            <a:ext cx="2476811" cy="2483019"/>
          </a:xfrm>
          <a:prstGeom prst="rect">
            <a:avLst/>
          </a:prstGeom>
        </p:spPr>
      </p:pic>
      <p:sp>
        <p:nvSpPr>
          <p:cNvPr id="25" name="Rectangle 23">
            <a:extLst>
              <a:ext uri="{FF2B5EF4-FFF2-40B4-BE49-F238E27FC236}">
                <a16:creationId xmlns:a16="http://schemas.microsoft.com/office/drawing/2014/main" id="{A005A8E7-419B-4466-BD45-F4EA6082C6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8730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69" y="1369322"/>
            <a:ext cx="2511016" cy="234152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8ABB8DF-0C68-4719-A72F-1B03DA26EA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5464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09" y="1285305"/>
            <a:ext cx="2487746" cy="23695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34B5846-0208-4A0E-8DB8-9DCD7D83B5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TextBox 26"/>
          <p:cNvSpPr txBox="1"/>
          <p:nvPr/>
        </p:nvSpPr>
        <p:spPr>
          <a:xfrm>
            <a:off x="835309" y="324193"/>
            <a:ext cx="5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GradientBoostingRegressor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6236248" y="324193"/>
            <a:ext cx="50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RandomForestRegressor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6610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Model Analysis - GBM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87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820055" y="328840"/>
            <a:ext cx="10515600" cy="930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Feature Importance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5" y="1219261"/>
            <a:ext cx="8498120" cy="49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07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40080"/>
            <a:ext cx="3659246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</a:rPr>
              <a:t>Partial Dependence Plots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4" r="2" b="3270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1968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Industrialization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3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93" y="1211943"/>
            <a:ext cx="6593480" cy="4434114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1"/>
          <p:cNvSpPr txBox="1">
            <a:spLocks/>
          </p:cNvSpPr>
          <p:nvPr/>
        </p:nvSpPr>
        <p:spPr>
          <a:xfrm>
            <a:off x="8096885" y="640080"/>
            <a:ext cx="3659246" cy="2926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1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977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1" y="473075"/>
            <a:ext cx="10515600" cy="720725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Sources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85370" y="4094163"/>
            <a:ext cx="4189413" cy="690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94" y="5315646"/>
            <a:ext cx="4197675" cy="719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16050"/>
            <a:ext cx="4295586" cy="2089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6686" y="1301750"/>
            <a:ext cx="53612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Domestic Gross Box Office </a:t>
            </a:r>
          </a:p>
          <a:p>
            <a:r>
              <a:rPr lang="en-US" sz="2400" dirty="0"/>
              <a:t>	Sales (target)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Release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Production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Movie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Movie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Keyword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Directors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Actors/Actress</a:t>
            </a:r>
          </a:p>
        </p:txBody>
      </p:sp>
    </p:spTree>
    <p:extLst>
      <p:ext uri="{BB962C8B-B14F-4D97-AF65-F5344CB8AC3E}">
        <p14:creationId xmlns:p14="http://schemas.microsoft.com/office/powerpoint/2010/main" val="421720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1" y="473075"/>
            <a:ext cx="10515600" cy="720725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Feature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3686" y="1257300"/>
            <a:ext cx="1013641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Release Date </a:t>
            </a:r>
            <a:r>
              <a:rPr lang="en-US" sz="2800" dirty="0">
                <a:sym typeface="Wingdings" panose="05000000000000000000" pitchFamily="2" charset="2"/>
              </a:rPr>
              <a:t> Release Year &amp; Release Week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Production Budget </a:t>
            </a:r>
            <a:r>
              <a:rPr lang="en-US" sz="2800" dirty="0">
                <a:sym typeface="Wingdings" panose="05000000000000000000" pitchFamily="2" charset="2"/>
              </a:rPr>
              <a:t> Scaled to [0, 1]</a:t>
            </a:r>
            <a:r>
              <a:rPr lang="en-US" sz="2800" dirty="0"/>
              <a:t> Movie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Movie Rating </a:t>
            </a:r>
            <a:r>
              <a:rPr lang="en-US" sz="2800" dirty="0">
                <a:sym typeface="Wingdings" panose="05000000000000000000" pitchFamily="2" charset="2"/>
              </a:rPr>
              <a:t> One-Hot Encoded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Studio </a:t>
            </a:r>
            <a:r>
              <a:rPr lang="en-US" sz="2800" dirty="0">
                <a:sym typeface="Wingdings" panose="05000000000000000000" pitchFamily="2" charset="2"/>
              </a:rPr>
              <a:t> One-Hot Encoded (Top 6 Only)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Movie Runtime </a:t>
            </a:r>
            <a:r>
              <a:rPr lang="en-US" sz="2800" dirty="0">
                <a:sym typeface="Wingdings" panose="05000000000000000000" pitchFamily="2" charset="2"/>
              </a:rPr>
              <a:t> Scaled to [0, 1]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Genres </a:t>
            </a:r>
            <a:r>
              <a:rPr lang="en-US" sz="2800" dirty="0">
                <a:sym typeface="Wingdings" panose="05000000000000000000" pitchFamily="2" charset="2"/>
              </a:rPr>
              <a:t> One-Hot Encoded (Top 15 Only)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Keyword Descriptions </a:t>
            </a:r>
            <a:r>
              <a:rPr lang="en-US" sz="2800" dirty="0">
                <a:sym typeface="Wingdings" panose="05000000000000000000" pitchFamily="2" charset="2"/>
              </a:rPr>
              <a:t> One-Hot Encoded (Most Frequent)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Directors </a:t>
            </a:r>
            <a:r>
              <a:rPr lang="en-US" sz="2800" dirty="0">
                <a:sym typeface="Wingdings" panose="05000000000000000000" pitchFamily="2" charset="2"/>
              </a:rPr>
              <a:t> One-Hot Encoded (Top 14 Only)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Writers </a:t>
            </a:r>
            <a:r>
              <a:rPr lang="en-US" sz="2800" dirty="0">
                <a:sym typeface="Wingdings" panose="05000000000000000000" pitchFamily="2" charset="2"/>
              </a:rPr>
              <a:t> Dropped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Composers </a:t>
            </a:r>
            <a:r>
              <a:rPr lang="en-US" sz="2800" dirty="0">
                <a:sym typeface="Wingdings" panose="05000000000000000000" pitchFamily="2" charset="2"/>
              </a:rPr>
              <a:t> Dropped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Actors/Actress </a:t>
            </a:r>
            <a:r>
              <a:rPr lang="en-US" sz="2800" dirty="0">
                <a:sym typeface="Wingdings" panose="05000000000000000000" pitchFamily="2" charset="2"/>
              </a:rPr>
              <a:t> One-Hot Encoded (Top 41 Only)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292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Exploratory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1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9256" y="299812"/>
            <a:ext cx="10515600" cy="9302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Target Variable – Gross Domestic Sales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6" y="1188495"/>
            <a:ext cx="10918600" cy="50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6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vs. Budget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181100"/>
            <a:ext cx="108585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0055" y="328840"/>
            <a:ext cx="10515600" cy="93027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Sales vs. Runtime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6" y="1181100"/>
            <a:ext cx="1077685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8340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2987</TotalTime>
  <Words>430</Words>
  <Application>Microsoft Office PowerPoint</Application>
  <PresentationFormat>Widescreen</PresentationFormat>
  <Paragraphs>99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Wingdings</vt:lpstr>
      <vt:lpstr>Retrospect</vt:lpstr>
      <vt:lpstr>Predicting the Next Blockbuster</vt:lpstr>
      <vt:lpstr>Problem</vt:lpstr>
      <vt:lpstr>Data Ingestion &amp; Wrangling</vt:lpstr>
      <vt:lpstr>Sources</vt:lpstr>
      <vt:lpstr>Feature Engineering</vt:lpstr>
      <vt:lpstr>Exploratory Analysis</vt:lpstr>
      <vt:lpstr>Target Variable – Gross Domestic Sales</vt:lpstr>
      <vt:lpstr>Sales vs. Budget</vt:lpstr>
      <vt:lpstr>Sales vs. Runtime</vt:lpstr>
      <vt:lpstr>Sales by Year</vt:lpstr>
      <vt:lpstr>Sales by Week of Release</vt:lpstr>
      <vt:lpstr>Sales by Genre</vt:lpstr>
      <vt:lpstr>Sales by Rating</vt:lpstr>
      <vt:lpstr>Sales by Studio</vt:lpstr>
      <vt:lpstr>Sales by Actor/Actress</vt:lpstr>
      <vt:lpstr>Sales by Gender of Lead</vt:lpstr>
      <vt:lpstr>Genre &amp; Actor Correlation</vt:lpstr>
      <vt:lpstr>Sales by Director</vt:lpstr>
      <vt:lpstr>Marvel Comics or Robert Downey, Jr?</vt:lpstr>
      <vt:lpstr>Trends over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Training, Selection, &amp;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Analysis - GBM</vt:lpstr>
      <vt:lpstr>PowerPoint Presentation</vt:lpstr>
      <vt:lpstr>PowerPoint Presentation</vt:lpstr>
      <vt:lpstr>Industrialization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Next Blockbuster</dc:title>
  <dc:creator>Joel Pepera</dc:creator>
  <cp:lastModifiedBy>Joel Pepera</cp:lastModifiedBy>
  <cp:revision>65</cp:revision>
  <dcterms:created xsi:type="dcterms:W3CDTF">2019-12-13T02:01:43Z</dcterms:created>
  <dcterms:modified xsi:type="dcterms:W3CDTF">2019-12-15T03:52:50Z</dcterms:modified>
</cp:coreProperties>
</file>